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c68bf6f0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c68bf6f0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59ac63c4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59ac63c4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5b817ba30c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5b817ba30c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b817ba30c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b817ba30c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c49828e7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c49828e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b817ba30c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b817ba30c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b817ba30c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b817ba30c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5b817ba30c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5b817ba30c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b817ba30c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5b817ba30c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b817ba30c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5b817ba30c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010736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Step 24....</a:t>
            </a:r>
            <a:endParaRPr/>
          </a:p>
        </p:txBody>
      </p:sp>
      <p:sp>
        <p:nvSpPr>
          <p:cNvPr id="128" name="Google Shape;128;p22"/>
          <p:cNvSpPr txBox="1"/>
          <p:nvPr>
            <p:ph idx="1" type="body"/>
          </p:nvPr>
        </p:nvSpPr>
        <p:spPr>
          <a:xfrm>
            <a:off x="0" y="1735600"/>
            <a:ext cx="9102300" cy="340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</a:rPr>
              <a:t>After step 24 you stop earning step increments.  The longevity payment the district </a:t>
            </a:r>
            <a:r>
              <a:rPr lang="en" sz="2200">
                <a:solidFill>
                  <a:srgbClr val="000000"/>
                </a:solidFill>
              </a:rPr>
              <a:t>pays</a:t>
            </a:r>
            <a:r>
              <a:rPr lang="en" sz="2200">
                <a:solidFill>
                  <a:srgbClr val="000000"/>
                </a:solidFill>
              </a:rPr>
              <a:t> is a maximum of $1,250 (divided into 2 separate checks in January and in June) in addition to the salary at step 24. You also get any negotiated increases to the schedule, as shown below.</a:t>
            </a:r>
            <a:endParaRPr sz="2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2018-19</a:t>
            </a:r>
            <a:r>
              <a:rPr lang="en">
                <a:solidFill>
                  <a:srgbClr val="000000"/>
                </a:solidFill>
              </a:rPr>
              <a:t>		Step 24 MA+75		$135,278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2019-20</a:t>
            </a:r>
            <a:r>
              <a:rPr lang="en">
                <a:solidFill>
                  <a:srgbClr val="000000"/>
                </a:solidFill>
              </a:rPr>
              <a:t>		Step 24 MA+75		$136,631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2020-21</a:t>
            </a:r>
            <a:r>
              <a:rPr lang="en">
                <a:solidFill>
                  <a:srgbClr val="000000"/>
                </a:solidFill>
              </a:rPr>
              <a:t>		Step 24 MA+75		</a:t>
            </a:r>
            <a:r>
              <a:rPr b="1" i="1" lang="en">
                <a:solidFill>
                  <a:srgbClr val="000000"/>
                </a:solidFill>
              </a:rPr>
              <a:t>$137,997 </a:t>
            </a:r>
            <a:r>
              <a:rPr lang="en">
                <a:solidFill>
                  <a:srgbClr val="000000"/>
                </a:solidFill>
              </a:rPr>
              <a:t>(based on 1%)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2021-22</a:t>
            </a:r>
            <a:r>
              <a:rPr lang="en">
                <a:solidFill>
                  <a:srgbClr val="000000"/>
                </a:solidFill>
              </a:rPr>
              <a:t>		Step 24 MA+75		</a:t>
            </a:r>
            <a:r>
              <a:rPr b="1" i="1" lang="en">
                <a:solidFill>
                  <a:srgbClr val="000000"/>
                </a:solidFill>
              </a:rPr>
              <a:t>$139,377 </a:t>
            </a:r>
            <a:r>
              <a:rPr lang="en">
                <a:solidFill>
                  <a:srgbClr val="000000"/>
                </a:solidFill>
              </a:rPr>
              <a:t>(based on 1%)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29" name="Google Shape;12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6150" y="0"/>
            <a:ext cx="3983775" cy="117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ARE WITA</a:t>
            </a:r>
            <a:endParaRPr/>
          </a:p>
        </p:txBody>
      </p:sp>
      <p:sp>
        <p:nvSpPr>
          <p:cNvPr id="135" name="Google Shape;135;p23"/>
          <p:cNvSpPr txBox="1"/>
          <p:nvPr>
            <p:ph idx="1" type="body"/>
          </p:nvPr>
        </p:nvSpPr>
        <p:spPr>
          <a:xfrm>
            <a:off x="0" y="1641775"/>
            <a:ext cx="9144000" cy="35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Health Insurance Contribution maintained at 17%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Health Insurance Buyout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Salary Schedule Continues to Advance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No step freezes or half-steps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Incapacitating</a:t>
            </a:r>
            <a:r>
              <a:rPr lang="en" sz="2400">
                <a:solidFill>
                  <a:srgbClr val="000000"/>
                </a:solidFill>
              </a:rPr>
              <a:t> illness/accident (unlimited sick) maintained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4 year contract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No loss of positions/staff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36" name="Google Shape;13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2800" y="53150"/>
            <a:ext cx="4374925" cy="137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ctrTitle"/>
          </p:nvPr>
        </p:nvSpPr>
        <p:spPr>
          <a:xfrm>
            <a:off x="85725" y="1310325"/>
            <a:ext cx="9144000" cy="383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Highlights of some points from our General Membership Meeting from that took place Monday June 17, 2019</a:t>
            </a:r>
            <a:endParaRPr/>
          </a:p>
        </p:txBody>
      </p:sp>
      <p:pic>
        <p:nvPicPr>
          <p:cNvPr id="73" name="Google Shape;7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0725" y="0"/>
            <a:ext cx="4433275" cy="131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Retro for 18-19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Salary Increase for 19-20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beyond….</a:t>
            </a:r>
            <a:endParaRPr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94025" y="1745000"/>
            <a:ext cx="8929800" cy="331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The 1% raise is in addition to the average 2.4% step raise = 3.4%. So this is really 1.4% above the 2% cap.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rgbClr val="000000"/>
                </a:solidFill>
              </a:rPr>
              <a:t>2018-2019</a:t>
            </a:r>
            <a:r>
              <a:rPr lang="en">
                <a:solidFill>
                  <a:srgbClr val="000000"/>
                </a:solidFill>
              </a:rPr>
              <a:t> 	MA 		Step 1 	 $58,175 	becomes $58,757    </a:t>
            </a:r>
            <a:r>
              <a:rPr b="1" lang="en" u="sng">
                <a:solidFill>
                  <a:srgbClr val="000000"/>
                </a:solidFill>
              </a:rPr>
              <a:t>2019-20</a:t>
            </a:r>
            <a:r>
              <a:rPr lang="en">
                <a:solidFill>
                  <a:srgbClr val="000000"/>
                </a:solidFill>
              </a:rPr>
              <a:t>    $62,317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rgbClr val="000000"/>
                </a:solidFill>
              </a:rPr>
              <a:t>2018-2019	</a:t>
            </a:r>
            <a:r>
              <a:rPr lang="en">
                <a:solidFill>
                  <a:srgbClr val="000000"/>
                </a:solidFill>
              </a:rPr>
              <a:t>MA60 	Step 18 	$119,359 	becomes $120,563  </a:t>
            </a:r>
            <a:r>
              <a:rPr b="1" lang="en" u="sng">
                <a:solidFill>
                  <a:srgbClr val="000000"/>
                </a:solidFill>
              </a:rPr>
              <a:t>2019-20</a:t>
            </a:r>
            <a:r>
              <a:rPr lang="en">
                <a:solidFill>
                  <a:srgbClr val="000000"/>
                </a:solidFill>
              </a:rPr>
              <a:t>    </a:t>
            </a:r>
            <a:r>
              <a:rPr lang="en">
                <a:solidFill>
                  <a:srgbClr val="000000"/>
                </a:solidFill>
              </a:rPr>
              <a:t>$124,741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2018-19</a:t>
            </a:r>
            <a:r>
              <a:rPr lang="en">
                <a:solidFill>
                  <a:srgbClr val="000000"/>
                </a:solidFill>
              </a:rPr>
              <a:t>		Step 24 MA+75		$135,278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2019-20</a:t>
            </a:r>
            <a:r>
              <a:rPr lang="en">
                <a:solidFill>
                  <a:srgbClr val="000000"/>
                </a:solidFill>
              </a:rPr>
              <a:t>		Step 24 MA+75		$136,631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2020-21</a:t>
            </a:r>
            <a:r>
              <a:rPr lang="en">
                <a:solidFill>
                  <a:srgbClr val="000000"/>
                </a:solidFill>
              </a:rPr>
              <a:t>		Step 24 MA+75		</a:t>
            </a:r>
            <a:r>
              <a:rPr b="1" i="1" lang="en">
                <a:solidFill>
                  <a:srgbClr val="000000"/>
                </a:solidFill>
              </a:rPr>
              <a:t>$137,997 </a:t>
            </a:r>
            <a:r>
              <a:rPr lang="en">
                <a:solidFill>
                  <a:srgbClr val="000000"/>
                </a:solidFill>
              </a:rPr>
              <a:t>(based on 1%)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2021-22</a:t>
            </a:r>
            <a:r>
              <a:rPr lang="en">
                <a:solidFill>
                  <a:srgbClr val="000000"/>
                </a:solidFill>
              </a:rPr>
              <a:t>		Step 24 MA+75		</a:t>
            </a:r>
            <a:r>
              <a:rPr b="1" i="1" lang="en">
                <a:solidFill>
                  <a:srgbClr val="000000"/>
                </a:solidFill>
              </a:rPr>
              <a:t>$139,377 </a:t>
            </a:r>
            <a:r>
              <a:rPr lang="en">
                <a:solidFill>
                  <a:srgbClr val="000000"/>
                </a:solidFill>
              </a:rPr>
              <a:t>(based on 1%)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0925" y="0"/>
            <a:ext cx="3863074" cy="116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67550" y="83365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Salary Comparisons at Step 24</a:t>
            </a:r>
            <a:r>
              <a:rPr lang="en"/>
              <a:t>...</a:t>
            </a:r>
            <a:r>
              <a:rPr lang="en"/>
              <a:t>.</a:t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67550" y="1601350"/>
            <a:ext cx="8222100" cy="359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rgbClr val="000000"/>
                </a:solidFill>
              </a:rPr>
              <a:t>Salary Comparison at 24th STEP, MA+75:</a:t>
            </a:r>
            <a:endParaRPr u="sng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Babylon - $128,642 (only have 16 step schedule)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  <a:highlight>
                  <a:schemeClr val="lt1"/>
                </a:highlight>
              </a:rPr>
              <a:t>Central Islip - $151,674</a:t>
            </a:r>
            <a:endParaRPr>
              <a:solidFill>
                <a:srgbClr val="000000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Connetquot - $129,027</a:t>
            </a:r>
            <a:endParaRPr>
              <a:solidFill>
                <a:srgbClr val="000000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Deer Park - $135,000 (step 30 with PHD)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Eastport/South Manor - $126,107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Hauppauge - $117,769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Islip - $126,005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North Babylon - $117,000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Sachem - $128,990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en">
                <a:solidFill>
                  <a:srgbClr val="000000"/>
                </a:solidFill>
              </a:rPr>
              <a:t>West Islip - $136,631</a:t>
            </a:r>
            <a:endParaRPr b="1">
              <a:solidFill>
                <a:srgbClr val="000000"/>
              </a:solidFill>
            </a:endParaRPr>
          </a:p>
        </p:txBody>
      </p:sp>
      <p:pic>
        <p:nvPicPr>
          <p:cNvPr id="87" name="Google Shape;8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43500" y="53150"/>
            <a:ext cx="3964225" cy="10432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460950" y="90127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Sick Leave/Extended leaves of absence...</a:t>
            </a:r>
            <a:endParaRPr/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0" y="1731025"/>
            <a:ext cx="9107700" cy="34125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</a:rPr>
              <a:t>We will now receive 12 sick days/year.  </a:t>
            </a:r>
            <a:endParaRPr sz="3000">
              <a:solidFill>
                <a:srgbClr val="000000"/>
              </a:solidFill>
            </a:endParaRPr>
          </a:p>
          <a:p>
            <a:pPr indent="-4191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3000"/>
              <a:buChar char="●"/>
            </a:pPr>
            <a:r>
              <a:rPr lang="en" sz="3000">
                <a:solidFill>
                  <a:srgbClr val="000000"/>
                </a:solidFill>
              </a:rPr>
              <a:t>“Incapacitating illness or accident” - member charged 20 days for up to 180 sick days taken.</a:t>
            </a:r>
            <a:endParaRPr sz="3000">
              <a:solidFill>
                <a:srgbClr val="000000"/>
              </a:solidFill>
            </a:endParaRPr>
          </a:p>
        </p:txBody>
      </p: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56425" y="53150"/>
            <a:ext cx="3651300" cy="106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Childbearing...</a:t>
            </a:r>
            <a:endParaRPr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471900" y="1648250"/>
            <a:ext cx="8222100" cy="349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After tenure...In your 5th year of teaching:</a:t>
            </a:r>
            <a:endParaRPr>
              <a:solidFill>
                <a:srgbClr val="000000"/>
              </a:solidFill>
            </a:endParaRPr>
          </a:p>
          <a:p>
            <a:pPr indent="-914400" lvl="0" marL="10287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48 - days accumulated in your bank (less any sick days you take) </a:t>
            </a:r>
            <a:endParaRPr sz="2400">
              <a:solidFill>
                <a:srgbClr val="000000"/>
              </a:solidFill>
            </a:endParaRPr>
          </a:p>
          <a:p>
            <a:pPr indent="11430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12 - personal illness days for current year</a:t>
            </a:r>
            <a:endParaRPr sz="2400">
              <a:solidFill>
                <a:srgbClr val="000000"/>
              </a:solidFill>
            </a:endParaRPr>
          </a:p>
          <a:p>
            <a:pPr indent="28575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2 - personal days (</a:t>
            </a:r>
            <a:r>
              <a:rPr lang="en" sz="2400">
                <a:solidFill>
                  <a:srgbClr val="0000FF"/>
                </a:solidFill>
              </a:rPr>
              <a:t>can ask for 3rd</a:t>
            </a:r>
            <a:r>
              <a:rPr lang="en" sz="2400">
                <a:solidFill>
                  <a:srgbClr val="000000"/>
                </a:solidFill>
              </a:rPr>
              <a:t>)</a:t>
            </a:r>
            <a:endParaRPr sz="2400">
              <a:solidFill>
                <a:srgbClr val="000000"/>
              </a:solidFill>
            </a:endParaRPr>
          </a:p>
          <a:p>
            <a:pPr indent="28575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rgbClr val="000000"/>
                </a:solidFill>
              </a:rPr>
              <a:t>2 - family illness days</a:t>
            </a:r>
            <a:r>
              <a:rPr lang="en" sz="2400">
                <a:solidFill>
                  <a:srgbClr val="000000"/>
                </a:solidFill>
              </a:rPr>
              <a:t> (</a:t>
            </a:r>
            <a:r>
              <a:rPr lang="en" sz="2400">
                <a:solidFill>
                  <a:srgbClr val="0000FF"/>
                </a:solidFill>
              </a:rPr>
              <a:t>can ask for 3rd</a:t>
            </a:r>
            <a:r>
              <a:rPr lang="en" sz="2400">
                <a:solidFill>
                  <a:srgbClr val="000000"/>
                </a:solidFill>
              </a:rPr>
              <a:t>)</a:t>
            </a:r>
            <a:endParaRPr sz="2400">
              <a:solidFill>
                <a:srgbClr val="000000"/>
              </a:solidFill>
            </a:endParaRPr>
          </a:p>
          <a:p>
            <a:pPr indent="11430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64 - total days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If you were to get pregnant and take 6 weeks off you will have to use 30 days that you have banked.  This leaves you with 34 days remaining in your bank. 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01" name="Google Shape;10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5350" y="53150"/>
            <a:ext cx="4062375" cy="130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childbearing….</a:t>
            </a:r>
            <a:endParaRPr/>
          </a:p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0" y="1680275"/>
            <a:ext cx="9107700" cy="3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If you were to get pregnant the very next year...6th year of teaching: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	</a:t>
            </a:r>
            <a:r>
              <a:rPr lang="en" sz="2400">
                <a:solidFill>
                  <a:srgbClr val="000000"/>
                </a:solidFill>
              </a:rPr>
              <a:t>34 - days in your bank</a:t>
            </a:r>
            <a:endParaRPr sz="24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12 - personal illness days for current year</a:t>
            </a:r>
            <a:endParaRPr sz="2400">
              <a:solidFill>
                <a:srgbClr val="000000"/>
              </a:solidFill>
            </a:endParaRPr>
          </a:p>
          <a:p>
            <a:pPr indent="62865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2 - personal days (</a:t>
            </a:r>
            <a:r>
              <a:rPr lang="en" sz="2400">
                <a:solidFill>
                  <a:srgbClr val="0000FF"/>
                </a:solidFill>
              </a:rPr>
              <a:t>can ask for a 3rd</a:t>
            </a:r>
            <a:r>
              <a:rPr lang="en" sz="2400">
                <a:solidFill>
                  <a:srgbClr val="000000"/>
                </a:solidFill>
              </a:rPr>
              <a:t>)</a:t>
            </a:r>
            <a:endParaRPr sz="2400">
              <a:solidFill>
                <a:srgbClr val="000000"/>
              </a:solidFill>
            </a:endParaRPr>
          </a:p>
          <a:p>
            <a:pPr indent="62865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rgbClr val="000000"/>
                </a:solidFill>
              </a:rPr>
              <a:t>2 - family illness days</a:t>
            </a:r>
            <a:r>
              <a:rPr lang="en" sz="2400">
                <a:solidFill>
                  <a:srgbClr val="000000"/>
                </a:solidFill>
              </a:rPr>
              <a:t> (</a:t>
            </a:r>
            <a:r>
              <a:rPr lang="en" sz="2400">
                <a:solidFill>
                  <a:srgbClr val="0000FF"/>
                </a:solidFill>
              </a:rPr>
              <a:t>can ask for a 3rd</a:t>
            </a:r>
            <a:r>
              <a:rPr lang="en" sz="2400">
                <a:solidFill>
                  <a:srgbClr val="000000"/>
                </a:solidFill>
              </a:rPr>
              <a:t>)</a:t>
            </a:r>
            <a:endParaRPr sz="24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50 - total days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If you need 6 weeks off for this second pregnancy you need to use 30 days that you have banked.  This leaves you with 20 days remaining in your bank.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08" name="Google Shape;10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88300" y="53150"/>
            <a:ext cx="4219425" cy="130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>
            <p:ph type="title"/>
          </p:nvPr>
        </p:nvSpPr>
        <p:spPr>
          <a:xfrm>
            <a:off x="212125" y="75950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Childbearing/</a:t>
            </a:r>
            <a:r>
              <a:rPr lang="en"/>
              <a:t>Incapacitating</a:t>
            </a:r>
            <a:r>
              <a:rPr lang="en"/>
              <a:t> Illness...</a:t>
            </a:r>
            <a:endParaRPr/>
          </a:p>
        </p:txBody>
      </p:sp>
      <p:sp>
        <p:nvSpPr>
          <p:cNvPr id="114" name="Google Shape;114;p2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  <a:highlight>
                  <a:schemeClr val="lt1"/>
                </a:highlight>
              </a:rPr>
              <a:t>If you have </a:t>
            </a:r>
            <a:r>
              <a:rPr lang="en" sz="3000">
                <a:solidFill>
                  <a:srgbClr val="000000"/>
                </a:solidFill>
                <a:highlight>
                  <a:schemeClr val="lt1"/>
                </a:highlight>
              </a:rPr>
              <a:t>childbearing</a:t>
            </a:r>
            <a:r>
              <a:rPr lang="en" sz="3000">
                <a:solidFill>
                  <a:srgbClr val="000000"/>
                </a:solidFill>
                <a:highlight>
                  <a:schemeClr val="lt1"/>
                </a:highlight>
              </a:rPr>
              <a:t> complications, determined to be incapacitating and 2 doctors agree, you will only be charged 20 days from your bank.</a:t>
            </a:r>
            <a:endParaRPr sz="3000">
              <a:solidFill>
                <a:srgbClr val="00000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00"/>
              </a:highlight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4900" y="0"/>
            <a:ext cx="3272825" cy="930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Convertibility...</a:t>
            </a:r>
            <a:endParaRPr/>
          </a:p>
        </p:txBody>
      </p:sp>
      <p:sp>
        <p:nvSpPr>
          <p:cNvPr id="121" name="Google Shape;121;p21"/>
          <p:cNvSpPr txBox="1"/>
          <p:nvPr>
            <p:ph idx="1" type="body"/>
          </p:nvPr>
        </p:nvSpPr>
        <p:spPr>
          <a:xfrm>
            <a:off x="0" y="1619075"/>
            <a:ext cx="9107700" cy="34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In your last 20 years, the days you accrued will be used to provide you with a more significant payout upon your retirement. 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highlight>
                  <a:schemeClr val="lt1"/>
                </a:highlight>
              </a:rPr>
              <a:t>You can have as many as 240 days: </a:t>
            </a:r>
            <a:endParaRPr sz="2000">
              <a:solidFill>
                <a:srgbClr val="000000"/>
              </a:solidFill>
              <a:highlight>
                <a:schemeClr val="lt1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highlight>
                  <a:schemeClr val="lt1"/>
                </a:highlight>
              </a:rPr>
              <a:t>240=12 days x 20 years</a:t>
            </a:r>
            <a:endParaRPr sz="2000">
              <a:solidFill>
                <a:srgbClr val="000000"/>
              </a:solidFill>
              <a:highlight>
                <a:schemeClr val="lt1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highlight>
                  <a:schemeClr val="lt1"/>
                </a:highlight>
              </a:rPr>
              <a:t>(In the years prior 2019-20 you received 10 days/year towards </a:t>
            </a:r>
            <a:r>
              <a:rPr lang="en" sz="2000">
                <a:solidFill>
                  <a:srgbClr val="000000"/>
                </a:solidFill>
                <a:highlight>
                  <a:schemeClr val="lt1"/>
                </a:highlight>
              </a:rPr>
              <a:t>convertibility</a:t>
            </a:r>
            <a:r>
              <a:rPr lang="en" sz="2000">
                <a:solidFill>
                  <a:srgbClr val="000000"/>
                </a:solidFill>
                <a:highlight>
                  <a:schemeClr val="lt1"/>
                </a:highlight>
              </a:rPr>
              <a:t> presuming you are within your last 20 years of service.  The total days will be added to at a rate of 12 days/year going forward.) </a:t>
            </a:r>
            <a:endParaRPr sz="2000">
              <a:solidFill>
                <a:srgbClr val="000000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160 days x $250/day from your banked days (last 20 years) = $40,000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SO…. you need to end your career with 160 days in order to receive $40,000.  </a:t>
            </a:r>
            <a:endParaRPr sz="2000">
              <a:solidFill>
                <a:srgbClr val="000000"/>
              </a:solidFill>
            </a:endParaRPr>
          </a:p>
        </p:txBody>
      </p:sp>
      <p:pic>
        <p:nvPicPr>
          <p:cNvPr id="122" name="Google Shape;12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06600" y="53150"/>
            <a:ext cx="4101125" cy="119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